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Advent Pro SemiBold"/>
      <p:regular r:id="rId34"/>
      <p:bold r:id="rId35"/>
      <p:italic r:id="rId36"/>
      <p:boldItalic r:id="rId37"/>
    </p:embeddedFont>
    <p:embeddedFont>
      <p:font typeface="Fira Sans Extra Condensed Medium"/>
      <p:regular r:id="rId38"/>
      <p:bold r:id="rId39"/>
      <p:italic r:id="rId40"/>
      <p:boldItalic r:id="rId41"/>
    </p:embeddedFont>
    <p:embeddedFont>
      <p:font typeface="Fira Sans Condensed Medium"/>
      <p:regular r:id="rId42"/>
      <p:bold r:id="rId43"/>
      <p:italic r:id="rId44"/>
      <p:boldItalic r:id="rId45"/>
    </p:embeddedFont>
    <p:embeddedFont>
      <p:font typeface="Maven Pro"/>
      <p:regular r:id="rId46"/>
      <p:bold r:id="rId47"/>
    </p:embeddedFont>
    <p:embeddedFont>
      <p:font typeface="Share Tech"/>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20" Type="http://schemas.openxmlformats.org/officeDocument/2006/relationships/slide" Target="slides/slide16.xml"/><Relationship Id="rId42" Type="http://schemas.openxmlformats.org/officeDocument/2006/relationships/font" Target="fonts/FiraSansCondensedMedium-regular.fntdata"/><Relationship Id="rId41" Type="http://schemas.openxmlformats.org/officeDocument/2006/relationships/font" Target="fonts/FiraSansExtraCondensedMedium-boldItalic.fntdata"/><Relationship Id="rId22" Type="http://schemas.openxmlformats.org/officeDocument/2006/relationships/slide" Target="slides/slide18.xml"/><Relationship Id="rId44" Type="http://schemas.openxmlformats.org/officeDocument/2006/relationships/font" Target="fonts/FiraSansCondensedMedium-italic.fntdata"/><Relationship Id="rId21" Type="http://schemas.openxmlformats.org/officeDocument/2006/relationships/slide" Target="slides/slide17.xml"/><Relationship Id="rId43" Type="http://schemas.openxmlformats.org/officeDocument/2006/relationships/font" Target="fonts/FiraSansCondensedMedium-bold.fntdata"/><Relationship Id="rId24" Type="http://schemas.openxmlformats.org/officeDocument/2006/relationships/slide" Target="slides/slide20.xml"/><Relationship Id="rId46" Type="http://schemas.openxmlformats.org/officeDocument/2006/relationships/font" Target="fonts/MavenPro-regular.fntdata"/><Relationship Id="rId23" Type="http://schemas.openxmlformats.org/officeDocument/2006/relationships/slide" Target="slides/slide19.xml"/><Relationship Id="rId45" Type="http://schemas.openxmlformats.org/officeDocument/2006/relationships/font" Target="fonts/FiraSans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ShareTech-regular.fntdata"/><Relationship Id="rId25" Type="http://schemas.openxmlformats.org/officeDocument/2006/relationships/slide" Target="slides/slide21.xml"/><Relationship Id="rId47" Type="http://schemas.openxmlformats.org/officeDocument/2006/relationships/font" Target="fonts/MavenPro-bold.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dventProSemiBold-bold.fntdata"/><Relationship Id="rId12" Type="http://schemas.openxmlformats.org/officeDocument/2006/relationships/slide" Target="slides/slide8.xml"/><Relationship Id="rId34" Type="http://schemas.openxmlformats.org/officeDocument/2006/relationships/font" Target="fonts/AdventProSemiBold-regular.fntdata"/><Relationship Id="rId15" Type="http://schemas.openxmlformats.org/officeDocument/2006/relationships/slide" Target="slides/slide11.xml"/><Relationship Id="rId37" Type="http://schemas.openxmlformats.org/officeDocument/2006/relationships/font" Target="fonts/AdventProSemiBold-boldItalic.fntdata"/><Relationship Id="rId14" Type="http://schemas.openxmlformats.org/officeDocument/2006/relationships/slide" Target="slides/slide10.xml"/><Relationship Id="rId36" Type="http://schemas.openxmlformats.org/officeDocument/2006/relationships/font" Target="fonts/AdventProSemiBold-italic.fntdata"/><Relationship Id="rId17" Type="http://schemas.openxmlformats.org/officeDocument/2006/relationships/slide" Target="slides/slide13.xml"/><Relationship Id="rId39" Type="http://schemas.openxmlformats.org/officeDocument/2006/relationships/font" Target="fonts/FiraSansExtraCondensedMedium-bold.fntdata"/><Relationship Id="rId16" Type="http://schemas.openxmlformats.org/officeDocument/2006/relationships/slide" Target="slides/slide12.xml"/><Relationship Id="rId38" Type="http://schemas.openxmlformats.org/officeDocument/2006/relationships/font" Target="fonts/FiraSansExtraCondensedMediu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dff26eaa7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dff26eaa7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dff26eaa7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dff26eaa7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e018769e3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e018769e3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e018769e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e018769e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e00d437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e00d437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e018769e3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e018769e3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e00d437c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e00d437ca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e00d437c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e00d437c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e00d437c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e00d437c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e00d437c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e00d437c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c60e245bf_1_3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c60e245bf_1_3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e00d437ca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e00d437ca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e00d437ca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e00d437ca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e00d437ca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e00d437ca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e00d437ca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e00d437ca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e00d437ca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e00d437ca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e00d437ca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e00d437ca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e00d437ca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e00d437ca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e00d437ca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e00d437ca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e00d437ca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e00d437ca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e018769e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e018769e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dff26eaa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dff26eaa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dff26eaa7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dff26eaa7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e018769e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e018769e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dff26eaa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dff26eaa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dff26eaa7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dff26eaa7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6" name="Shape 176"/>
        <p:cNvGrpSpPr/>
        <p:nvPr/>
      </p:nvGrpSpPr>
      <p:grpSpPr>
        <a:xfrm>
          <a:off x="0" y="0"/>
          <a:ext cx="0" cy="0"/>
          <a:chOff x="0" y="0"/>
          <a:chExt cx="0" cy="0"/>
        </a:xfrm>
      </p:grpSpPr>
      <p:sp>
        <p:nvSpPr>
          <p:cNvPr id="177" name="Google Shape;177;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8" name="Google Shape;178;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1"/>
          <p:cNvGrpSpPr/>
          <p:nvPr/>
        </p:nvGrpSpPr>
        <p:grpSpPr>
          <a:xfrm>
            <a:off x="8217007" y="3576772"/>
            <a:ext cx="188886" cy="1181531"/>
            <a:chOff x="2877432" y="975334"/>
            <a:chExt cx="188886" cy="1181531"/>
          </a:xfrm>
        </p:grpSpPr>
        <p:sp>
          <p:nvSpPr>
            <p:cNvPr id="185" name="Google Shape;185;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1"/>
          <p:cNvGrpSpPr/>
          <p:nvPr/>
        </p:nvGrpSpPr>
        <p:grpSpPr>
          <a:xfrm>
            <a:off x="7519346" y="3243318"/>
            <a:ext cx="98059" cy="1147596"/>
            <a:chOff x="3347921" y="16006"/>
            <a:chExt cx="98059" cy="1147596"/>
          </a:xfrm>
        </p:grpSpPr>
        <p:sp>
          <p:nvSpPr>
            <p:cNvPr id="190" name="Google Shape;190;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1"/>
          <p:cNvGrpSpPr/>
          <p:nvPr/>
        </p:nvGrpSpPr>
        <p:grpSpPr>
          <a:xfrm>
            <a:off x="805821" y="2953663"/>
            <a:ext cx="121172" cy="760495"/>
            <a:chOff x="5245196" y="3136513"/>
            <a:chExt cx="121172" cy="760495"/>
          </a:xfrm>
        </p:grpSpPr>
        <p:sp>
          <p:nvSpPr>
            <p:cNvPr id="193" name="Google Shape;193;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250617" y="2402301"/>
            <a:ext cx="188650" cy="2468354"/>
            <a:chOff x="250617" y="2402301"/>
            <a:chExt cx="188650" cy="2468354"/>
          </a:xfrm>
        </p:grpSpPr>
        <p:sp>
          <p:nvSpPr>
            <p:cNvPr id="196" name="Google Shape;196;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1"/>
          <p:cNvGrpSpPr/>
          <p:nvPr/>
        </p:nvGrpSpPr>
        <p:grpSpPr>
          <a:xfrm>
            <a:off x="2038689" y="173907"/>
            <a:ext cx="57599" cy="831799"/>
            <a:chOff x="2038689" y="173907"/>
            <a:chExt cx="57599" cy="831799"/>
          </a:xfrm>
        </p:grpSpPr>
        <p:sp>
          <p:nvSpPr>
            <p:cNvPr id="203" name="Google Shape;203;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11"/>
          <p:cNvGrpSpPr/>
          <p:nvPr/>
        </p:nvGrpSpPr>
        <p:grpSpPr>
          <a:xfrm>
            <a:off x="4920170" y="-496491"/>
            <a:ext cx="188886" cy="1181531"/>
            <a:chOff x="2877432" y="975334"/>
            <a:chExt cx="188886" cy="1181531"/>
          </a:xfrm>
        </p:grpSpPr>
        <p:sp>
          <p:nvSpPr>
            <p:cNvPr id="207" name="Google Shape;207;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1"/>
          <p:cNvGrpSpPr/>
          <p:nvPr/>
        </p:nvGrpSpPr>
        <p:grpSpPr>
          <a:xfrm>
            <a:off x="3030471" y="-223849"/>
            <a:ext cx="121172" cy="760495"/>
            <a:chOff x="5245196" y="3136513"/>
            <a:chExt cx="121172" cy="760495"/>
          </a:xfrm>
        </p:grpSpPr>
        <p:sp>
          <p:nvSpPr>
            <p:cNvPr id="212" name="Google Shape;21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2306292" y="2569221"/>
            <a:ext cx="199237" cy="2828935"/>
            <a:chOff x="1608717" y="1280046"/>
            <a:chExt cx="199237" cy="2828935"/>
          </a:xfrm>
        </p:grpSpPr>
        <p:sp>
          <p:nvSpPr>
            <p:cNvPr id="215" name="Google Shape;215;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8" name="Shape 218"/>
        <p:cNvGrpSpPr/>
        <p:nvPr/>
      </p:nvGrpSpPr>
      <p:grpSpPr>
        <a:xfrm>
          <a:off x="0" y="0"/>
          <a:ext cx="0" cy="0"/>
          <a:chOff x="0" y="0"/>
          <a:chExt cx="0" cy="0"/>
        </a:xfrm>
      </p:grpSpPr>
      <p:sp>
        <p:nvSpPr>
          <p:cNvPr id="219" name="Google Shape;219;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0" name="Google Shape;220;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1" name="Google Shape;221;p12"/>
          <p:cNvGrpSpPr/>
          <p:nvPr/>
        </p:nvGrpSpPr>
        <p:grpSpPr>
          <a:xfrm>
            <a:off x="722446" y="3412541"/>
            <a:ext cx="7699120" cy="1883463"/>
            <a:chOff x="4558950" y="838825"/>
            <a:chExt cx="2813800" cy="688350"/>
          </a:xfrm>
        </p:grpSpPr>
        <p:sp>
          <p:nvSpPr>
            <p:cNvPr id="222" name="Google Shape;222;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7" name="Shape 257"/>
        <p:cNvGrpSpPr/>
        <p:nvPr/>
      </p:nvGrpSpPr>
      <p:grpSpPr>
        <a:xfrm>
          <a:off x="0" y="0"/>
          <a:ext cx="0" cy="0"/>
          <a:chOff x="0" y="0"/>
          <a:chExt cx="0" cy="0"/>
        </a:xfrm>
      </p:grpSpPr>
      <p:sp>
        <p:nvSpPr>
          <p:cNvPr id="258" name="Google Shape;258;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9" name="Google Shape;259;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0" name="Google Shape;270;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1" name="Google Shape;271;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3" name="Google Shape;273;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4" name="Google Shape;274;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6" name="Google Shape;276;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7" name="Google Shape;277;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9" name="Shape 279"/>
        <p:cNvGrpSpPr/>
        <p:nvPr/>
      </p:nvGrpSpPr>
      <p:grpSpPr>
        <a:xfrm>
          <a:off x="0" y="0"/>
          <a:ext cx="0" cy="0"/>
          <a:chOff x="0" y="0"/>
          <a:chExt cx="0" cy="0"/>
        </a:xfrm>
      </p:grpSpPr>
      <p:sp>
        <p:nvSpPr>
          <p:cNvPr id="280" name="Google Shape;280;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1" name="Google Shape;281;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2" name="Google Shape;282;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3" name="Google Shape;283;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4" name="Google Shape;284;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14"/>
          <p:cNvGrpSpPr/>
          <p:nvPr/>
        </p:nvGrpSpPr>
        <p:grpSpPr>
          <a:xfrm>
            <a:off x="6626134" y="-164562"/>
            <a:ext cx="121172" cy="760495"/>
            <a:chOff x="5245196" y="3136513"/>
            <a:chExt cx="121172" cy="760495"/>
          </a:xfrm>
        </p:grpSpPr>
        <p:sp>
          <p:nvSpPr>
            <p:cNvPr id="289" name="Google Shape;289;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4" name="Shape 294"/>
        <p:cNvGrpSpPr/>
        <p:nvPr/>
      </p:nvGrpSpPr>
      <p:grpSpPr>
        <a:xfrm>
          <a:off x="0" y="0"/>
          <a:ext cx="0" cy="0"/>
          <a:chOff x="0" y="0"/>
          <a:chExt cx="0" cy="0"/>
        </a:xfrm>
      </p:grpSpPr>
      <p:sp>
        <p:nvSpPr>
          <p:cNvPr id="295" name="Google Shape;295;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5"/>
          <p:cNvGrpSpPr/>
          <p:nvPr/>
        </p:nvGrpSpPr>
        <p:grpSpPr>
          <a:xfrm>
            <a:off x="6626134" y="-164562"/>
            <a:ext cx="121172" cy="760495"/>
            <a:chOff x="5245196" y="3136513"/>
            <a:chExt cx="121172" cy="760495"/>
          </a:xfrm>
        </p:grpSpPr>
        <p:sp>
          <p:nvSpPr>
            <p:cNvPr id="300" name="Google Shape;300;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5" name="Google Shape;305;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6" name="Google Shape;306;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7" name="Google Shape;307;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8" name="Google Shape;308;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9" name="Google Shape;309;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0" name="Google Shape;310;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1" name="Shape 311"/>
        <p:cNvGrpSpPr/>
        <p:nvPr/>
      </p:nvGrpSpPr>
      <p:grpSpPr>
        <a:xfrm>
          <a:off x="0" y="0"/>
          <a:ext cx="0" cy="0"/>
          <a:chOff x="0" y="0"/>
          <a:chExt cx="0" cy="0"/>
        </a:xfrm>
      </p:grpSpPr>
      <p:sp>
        <p:nvSpPr>
          <p:cNvPr id="312" name="Google Shape;312;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3" name="Google Shape;313;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4" name="Google Shape;314;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5" name="Google Shape;315;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6" name="Google Shape;316;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7" name="Google Shape;317;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9" name="Google Shape;319;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0" name="Google Shape;320;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1" name="Google Shape;321;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2" name="Google Shape;322;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3" name="Google Shape;323;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4" name="Google Shape;324;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5" name="Google Shape;325;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4" name="Shape 334"/>
        <p:cNvGrpSpPr/>
        <p:nvPr/>
      </p:nvGrpSpPr>
      <p:grpSpPr>
        <a:xfrm>
          <a:off x="0" y="0"/>
          <a:ext cx="0" cy="0"/>
          <a:chOff x="0" y="0"/>
          <a:chExt cx="0" cy="0"/>
        </a:xfrm>
      </p:grpSpPr>
      <p:sp>
        <p:nvSpPr>
          <p:cNvPr id="335" name="Google Shape;335;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6" name="Google Shape;336;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7" name="Google Shape;337;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8" name="Google Shape;338;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9" name="Google Shape;339;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0" name="Google Shape;340;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1" name="Google Shape;341;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2" name="Google Shape;342;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3" name="Google Shape;343;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4" name="Google Shape;344;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4" name="Shape 354"/>
        <p:cNvGrpSpPr/>
        <p:nvPr/>
      </p:nvGrpSpPr>
      <p:grpSpPr>
        <a:xfrm>
          <a:off x="0" y="0"/>
          <a:ext cx="0" cy="0"/>
          <a:chOff x="0" y="0"/>
          <a:chExt cx="0" cy="0"/>
        </a:xfrm>
      </p:grpSpPr>
      <p:sp>
        <p:nvSpPr>
          <p:cNvPr id="355" name="Google Shape;355;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6" name="Google Shape;356;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7" name="Google Shape;357;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8" name="Google Shape;358;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9" name="Google Shape;359;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0" name="Google Shape;360;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1" name="Google Shape;361;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2" name="Google Shape;362;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3" name="Google Shape;363;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4" name="Google Shape;364;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4" name="Shape 374"/>
        <p:cNvGrpSpPr/>
        <p:nvPr/>
      </p:nvGrpSpPr>
      <p:grpSpPr>
        <a:xfrm>
          <a:off x="0" y="0"/>
          <a:ext cx="0" cy="0"/>
          <a:chOff x="0" y="0"/>
          <a:chExt cx="0" cy="0"/>
        </a:xfrm>
      </p:grpSpPr>
      <p:sp>
        <p:nvSpPr>
          <p:cNvPr id="375" name="Google Shape;375;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6" name="Google Shape;376;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7" name="Google Shape;377;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8" name="Google Shape;378;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19"/>
          <p:cNvGrpSpPr/>
          <p:nvPr/>
        </p:nvGrpSpPr>
        <p:grpSpPr>
          <a:xfrm>
            <a:off x="6669747" y="-389684"/>
            <a:ext cx="143766" cy="2106420"/>
            <a:chOff x="6780548" y="337714"/>
            <a:chExt cx="133252" cy="1952377"/>
          </a:xfrm>
        </p:grpSpPr>
        <p:sp>
          <p:nvSpPr>
            <p:cNvPr id="387" name="Google Shape;387;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9"/>
          <p:cNvGrpSpPr/>
          <p:nvPr/>
        </p:nvGrpSpPr>
        <p:grpSpPr>
          <a:xfrm>
            <a:off x="1510029" y="507749"/>
            <a:ext cx="203534" cy="2663107"/>
            <a:chOff x="250617" y="2402301"/>
            <a:chExt cx="188650" cy="2468354"/>
          </a:xfrm>
        </p:grpSpPr>
        <p:sp>
          <p:nvSpPr>
            <p:cNvPr id="390" name="Google Shape;390;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19"/>
          <p:cNvGrpSpPr/>
          <p:nvPr/>
        </p:nvGrpSpPr>
        <p:grpSpPr>
          <a:xfrm>
            <a:off x="385355" y="1380671"/>
            <a:ext cx="199237" cy="2828935"/>
            <a:chOff x="1608717" y="1280046"/>
            <a:chExt cx="199237" cy="2828935"/>
          </a:xfrm>
        </p:grpSpPr>
        <p:sp>
          <p:nvSpPr>
            <p:cNvPr id="395" name="Google Shape;395;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19"/>
          <p:cNvGrpSpPr/>
          <p:nvPr/>
        </p:nvGrpSpPr>
        <p:grpSpPr>
          <a:xfrm>
            <a:off x="989005" y="-389666"/>
            <a:ext cx="62143" cy="897428"/>
            <a:chOff x="2038689" y="173907"/>
            <a:chExt cx="57599" cy="831799"/>
          </a:xfrm>
        </p:grpSpPr>
        <p:sp>
          <p:nvSpPr>
            <p:cNvPr id="401" name="Google Shape;401;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9"/>
          <p:cNvGrpSpPr/>
          <p:nvPr/>
        </p:nvGrpSpPr>
        <p:grpSpPr>
          <a:xfrm>
            <a:off x="8568723" y="2184809"/>
            <a:ext cx="214702" cy="2308597"/>
            <a:chOff x="8008096" y="2108910"/>
            <a:chExt cx="199001" cy="2139769"/>
          </a:xfrm>
        </p:grpSpPr>
        <p:sp>
          <p:nvSpPr>
            <p:cNvPr id="404" name="Google Shape;404;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9"/>
          <p:cNvGrpSpPr/>
          <p:nvPr/>
        </p:nvGrpSpPr>
        <p:grpSpPr>
          <a:xfrm>
            <a:off x="8221223" y="9"/>
            <a:ext cx="214702" cy="2308597"/>
            <a:chOff x="8008096" y="2108910"/>
            <a:chExt cx="199001" cy="2139769"/>
          </a:xfrm>
        </p:grpSpPr>
        <p:sp>
          <p:nvSpPr>
            <p:cNvPr id="408" name="Google Shape;408;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10" name="Shape 410"/>
        <p:cNvGrpSpPr/>
        <p:nvPr/>
      </p:nvGrpSpPr>
      <p:grpSpPr>
        <a:xfrm>
          <a:off x="0" y="0"/>
          <a:ext cx="0" cy="0"/>
          <a:chOff x="0" y="0"/>
          <a:chExt cx="0" cy="0"/>
        </a:xfrm>
      </p:grpSpPr>
      <p:sp>
        <p:nvSpPr>
          <p:cNvPr id="411" name="Google Shape;411;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2" name="Google Shape;412;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3" name="Google Shape;413;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4" name="Google Shape;414;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5" name="Shape 42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6" name="Shape 4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p:nvPr>
            <p:ph idx="2" type="pic"/>
          </p:nvPr>
        </p:nvSpPr>
        <p:spPr>
          <a:xfrm>
            <a:off x="0" y="0"/>
            <a:ext cx="9144000" cy="5143500"/>
          </a:xfrm>
          <a:prstGeom prst="rect">
            <a:avLst/>
          </a:prstGeom>
          <a:noFill/>
          <a:ln>
            <a:noFill/>
          </a:ln>
        </p:spPr>
      </p:sp>
      <p:sp>
        <p:nvSpPr>
          <p:cNvPr id="175" name="Google Shape;175;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3"/>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Drobnitchi Daniel-Nicusor,</a:t>
            </a:r>
            <a:endParaRPr/>
          </a:p>
          <a:p>
            <a:pPr indent="0" lvl="0" marL="0" rtl="0" algn="ctr">
              <a:spcBef>
                <a:spcPts val="0"/>
              </a:spcBef>
              <a:spcAft>
                <a:spcPts val="0"/>
              </a:spcAft>
              <a:buNone/>
            </a:pPr>
            <a:r>
              <a:rPr lang="en"/>
              <a:t>Suto Robert-Lucian</a:t>
            </a:r>
            <a:endParaRPr/>
          </a:p>
        </p:txBody>
      </p:sp>
      <p:sp>
        <p:nvSpPr>
          <p:cNvPr id="432" name="Google Shape;432;p23"/>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Info Visualization</a:t>
            </a:r>
            <a:endParaRPr/>
          </a:p>
        </p:txBody>
      </p:sp>
      <p:sp>
        <p:nvSpPr>
          <p:cNvPr id="433" name="Google Shape;433;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23"/>
          <p:cNvGrpSpPr/>
          <p:nvPr/>
        </p:nvGrpSpPr>
        <p:grpSpPr>
          <a:xfrm>
            <a:off x="6232314" y="3696331"/>
            <a:ext cx="121434" cy="1073147"/>
            <a:chOff x="6232314" y="3696331"/>
            <a:chExt cx="121434" cy="1073147"/>
          </a:xfrm>
        </p:grpSpPr>
        <p:sp>
          <p:nvSpPr>
            <p:cNvPr id="440" name="Google Shape;440;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3"/>
          <p:cNvGrpSpPr/>
          <p:nvPr/>
        </p:nvGrpSpPr>
        <p:grpSpPr>
          <a:xfrm>
            <a:off x="6780548" y="337714"/>
            <a:ext cx="133252" cy="1952377"/>
            <a:chOff x="6780548" y="337714"/>
            <a:chExt cx="133252" cy="1952377"/>
          </a:xfrm>
        </p:grpSpPr>
        <p:sp>
          <p:nvSpPr>
            <p:cNvPr id="443" name="Google Shape;443;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3"/>
          <p:cNvGrpSpPr/>
          <p:nvPr/>
        </p:nvGrpSpPr>
        <p:grpSpPr>
          <a:xfrm>
            <a:off x="1608717" y="1280046"/>
            <a:ext cx="199237" cy="2828935"/>
            <a:chOff x="1608717" y="1280046"/>
            <a:chExt cx="199237" cy="2828935"/>
          </a:xfrm>
        </p:grpSpPr>
        <p:sp>
          <p:nvSpPr>
            <p:cNvPr id="446" name="Google Shape;446;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23"/>
          <p:cNvGrpSpPr/>
          <p:nvPr/>
        </p:nvGrpSpPr>
        <p:grpSpPr>
          <a:xfrm>
            <a:off x="8008096" y="2108910"/>
            <a:ext cx="199001" cy="2139769"/>
            <a:chOff x="8008096" y="2108910"/>
            <a:chExt cx="199001" cy="2139769"/>
          </a:xfrm>
        </p:grpSpPr>
        <p:sp>
          <p:nvSpPr>
            <p:cNvPr id="452" name="Google Shape;452;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3"/>
          <p:cNvGrpSpPr/>
          <p:nvPr/>
        </p:nvGrpSpPr>
        <p:grpSpPr>
          <a:xfrm>
            <a:off x="4472500" y="3928605"/>
            <a:ext cx="199001" cy="867198"/>
            <a:chOff x="4475150" y="4052605"/>
            <a:chExt cx="199001" cy="867198"/>
          </a:xfrm>
        </p:grpSpPr>
        <p:sp>
          <p:nvSpPr>
            <p:cNvPr id="455" name="Google Shape;455;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2"/>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Airline Filter Sheet</a:t>
            </a:r>
            <a:endParaRPr/>
          </a:p>
        </p:txBody>
      </p:sp>
      <p:pic>
        <p:nvPicPr>
          <p:cNvPr id="696" name="Google Shape;696;p32"/>
          <p:cNvPicPr preferRelativeResize="0"/>
          <p:nvPr/>
        </p:nvPicPr>
        <p:blipFill>
          <a:blip r:embed="rId3">
            <a:alphaModFix/>
          </a:blip>
          <a:stretch>
            <a:fillRect/>
          </a:stretch>
        </p:blipFill>
        <p:spPr>
          <a:xfrm>
            <a:off x="695875" y="505775"/>
            <a:ext cx="8002048" cy="4485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3"/>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Quarterly Reports Sheet</a:t>
            </a:r>
            <a:endParaRPr/>
          </a:p>
        </p:txBody>
      </p:sp>
      <p:pic>
        <p:nvPicPr>
          <p:cNvPr id="702" name="Google Shape;702;p33"/>
          <p:cNvPicPr preferRelativeResize="0"/>
          <p:nvPr/>
        </p:nvPicPr>
        <p:blipFill>
          <a:blip r:embed="rId3">
            <a:alphaModFix/>
          </a:blip>
          <a:stretch>
            <a:fillRect/>
          </a:stretch>
        </p:blipFill>
        <p:spPr>
          <a:xfrm>
            <a:off x="1040075" y="665075"/>
            <a:ext cx="7514383" cy="42195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4"/>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Airport Performance Sheet</a:t>
            </a:r>
            <a:endParaRPr/>
          </a:p>
        </p:txBody>
      </p:sp>
      <p:pic>
        <p:nvPicPr>
          <p:cNvPr id="708" name="Google Shape;708;p34"/>
          <p:cNvPicPr preferRelativeResize="0"/>
          <p:nvPr/>
        </p:nvPicPr>
        <p:blipFill>
          <a:blip r:embed="rId3">
            <a:alphaModFix/>
          </a:blip>
          <a:stretch>
            <a:fillRect/>
          </a:stretch>
        </p:blipFill>
        <p:spPr>
          <a:xfrm>
            <a:off x="791800" y="727400"/>
            <a:ext cx="7560402" cy="4219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35"/>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 Stats Sheet</a:t>
            </a:r>
            <a:endParaRPr/>
          </a:p>
        </p:txBody>
      </p:sp>
      <p:pic>
        <p:nvPicPr>
          <p:cNvPr id="714" name="Google Shape;714;p35"/>
          <p:cNvPicPr preferRelativeResize="0"/>
          <p:nvPr/>
        </p:nvPicPr>
        <p:blipFill>
          <a:blip r:embed="rId3">
            <a:alphaModFix/>
          </a:blip>
          <a:stretch>
            <a:fillRect/>
          </a:stretch>
        </p:blipFill>
        <p:spPr>
          <a:xfrm>
            <a:off x="747888" y="752650"/>
            <a:ext cx="7534034" cy="421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6"/>
          <p:cNvSpPr txBox="1"/>
          <p:nvPr>
            <p:ph type="ctrTitle"/>
          </p:nvPr>
        </p:nvSpPr>
        <p:spPr>
          <a:xfrm>
            <a:off x="1648551" y="2088850"/>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Python </a:t>
            </a:r>
            <a:r>
              <a:rPr lang="en"/>
              <a:t>Visualisations</a:t>
            </a:r>
            <a:endParaRPr/>
          </a:p>
        </p:txBody>
      </p:sp>
      <p:sp>
        <p:nvSpPr>
          <p:cNvPr id="720" name="Google Shape;720;p36"/>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3</a:t>
            </a:r>
            <a:endParaRPr>
              <a:solidFill>
                <a:schemeClr val="dk2"/>
              </a:solidFill>
            </a:endParaRPr>
          </a:p>
        </p:txBody>
      </p:sp>
      <p:sp>
        <p:nvSpPr>
          <p:cNvPr id="722" name="Google Shape;722;p36"/>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 name="Google Shape;724;p36"/>
          <p:cNvCxnSpPr>
            <a:stCxn id="720"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7"/>
          <p:cNvSpPr txBox="1"/>
          <p:nvPr>
            <p:ph idx="1" type="body"/>
          </p:nvPr>
        </p:nvSpPr>
        <p:spPr>
          <a:xfrm>
            <a:off x="618825" y="1171750"/>
            <a:ext cx="3534300" cy="23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python visualisations </a:t>
            </a:r>
            <a:r>
              <a:rPr lang="en"/>
              <a:t>included both datasets after they have been cleaned of erroneous entries and empty rows, and we ended up keeping only the relevant information for our graphs.</a:t>
            </a:r>
            <a:endParaRPr/>
          </a:p>
        </p:txBody>
      </p:sp>
      <p:sp>
        <p:nvSpPr>
          <p:cNvPr id="730" name="Google Shape;730;p37"/>
          <p:cNvSpPr txBox="1"/>
          <p:nvPr>
            <p:ph type="ctrTitle"/>
          </p:nvPr>
        </p:nvSpPr>
        <p:spPr>
          <a:xfrm>
            <a:off x="618825" y="411675"/>
            <a:ext cx="3921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 Visualisations</a:t>
            </a:r>
            <a:endParaRPr/>
          </a:p>
        </p:txBody>
      </p:sp>
      <p:grpSp>
        <p:nvGrpSpPr>
          <p:cNvPr id="731" name="Google Shape;731;p37"/>
          <p:cNvGrpSpPr/>
          <p:nvPr/>
        </p:nvGrpSpPr>
        <p:grpSpPr>
          <a:xfrm>
            <a:off x="4834661" y="989482"/>
            <a:ext cx="2851442" cy="3213988"/>
            <a:chOff x="2501950" y="1507050"/>
            <a:chExt cx="2392350" cy="2696525"/>
          </a:xfrm>
        </p:grpSpPr>
        <p:sp>
          <p:nvSpPr>
            <p:cNvPr id="732" name="Google Shape;732;p37"/>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7"/>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7"/>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37"/>
          <p:cNvGrpSpPr/>
          <p:nvPr/>
        </p:nvGrpSpPr>
        <p:grpSpPr>
          <a:xfrm>
            <a:off x="7686104" y="-476250"/>
            <a:ext cx="2291257" cy="2922300"/>
            <a:chOff x="4882900" y="-64350"/>
            <a:chExt cx="2493750" cy="2922300"/>
          </a:xfrm>
        </p:grpSpPr>
        <p:sp>
          <p:nvSpPr>
            <p:cNvPr id="752" name="Google Shape;752;p37"/>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37"/>
          <p:cNvGrpSpPr/>
          <p:nvPr/>
        </p:nvGrpSpPr>
        <p:grpSpPr>
          <a:xfrm>
            <a:off x="5599242" y="1368971"/>
            <a:ext cx="1541751" cy="2455003"/>
            <a:chOff x="2160750" y="237575"/>
            <a:chExt cx="3253325" cy="5180425"/>
          </a:xfrm>
        </p:grpSpPr>
        <p:sp>
          <p:nvSpPr>
            <p:cNvPr id="758" name="Google Shape;758;p37"/>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38"/>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Basemap of flights</a:t>
            </a:r>
            <a:endParaRPr/>
          </a:p>
        </p:txBody>
      </p:sp>
      <p:pic>
        <p:nvPicPr>
          <p:cNvPr id="795" name="Google Shape;795;p38"/>
          <p:cNvPicPr preferRelativeResize="0"/>
          <p:nvPr/>
        </p:nvPicPr>
        <p:blipFill>
          <a:blip r:embed="rId3">
            <a:alphaModFix/>
          </a:blip>
          <a:stretch>
            <a:fillRect/>
          </a:stretch>
        </p:blipFill>
        <p:spPr>
          <a:xfrm>
            <a:off x="108835" y="619200"/>
            <a:ext cx="8926324" cy="4418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9"/>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Basemap of flights</a:t>
            </a:r>
            <a:endParaRPr/>
          </a:p>
        </p:txBody>
      </p:sp>
      <p:pic>
        <p:nvPicPr>
          <p:cNvPr id="801" name="Google Shape;801;p39"/>
          <p:cNvPicPr preferRelativeResize="0"/>
          <p:nvPr/>
        </p:nvPicPr>
        <p:blipFill>
          <a:blip r:embed="rId3">
            <a:alphaModFix/>
          </a:blip>
          <a:stretch>
            <a:fillRect/>
          </a:stretch>
        </p:blipFill>
        <p:spPr>
          <a:xfrm>
            <a:off x="218413" y="619200"/>
            <a:ext cx="8707172" cy="437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0"/>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807" name="Google Shape;807;p40"/>
          <p:cNvPicPr preferRelativeResize="0"/>
          <p:nvPr/>
        </p:nvPicPr>
        <p:blipFill>
          <a:blip r:embed="rId3">
            <a:alphaModFix/>
          </a:blip>
          <a:stretch>
            <a:fillRect/>
          </a:stretch>
        </p:blipFill>
        <p:spPr>
          <a:xfrm>
            <a:off x="152400" y="771600"/>
            <a:ext cx="8709903" cy="4219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41"/>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813" name="Google Shape;813;p41"/>
          <p:cNvPicPr preferRelativeResize="0"/>
          <p:nvPr/>
        </p:nvPicPr>
        <p:blipFill>
          <a:blip r:embed="rId3">
            <a:alphaModFix/>
          </a:blip>
          <a:stretch>
            <a:fillRect/>
          </a:stretch>
        </p:blipFill>
        <p:spPr>
          <a:xfrm>
            <a:off x="152400" y="662700"/>
            <a:ext cx="8899598" cy="432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4"/>
          <p:cNvSpPr txBox="1"/>
          <p:nvPr>
            <p:ph type="ctrTitle"/>
          </p:nvPr>
        </p:nvSpPr>
        <p:spPr>
          <a:xfrm>
            <a:off x="1263026" y="1992475"/>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Dataset</a:t>
            </a:r>
            <a:endParaRPr/>
          </a:p>
        </p:txBody>
      </p:sp>
      <p:sp>
        <p:nvSpPr>
          <p:cNvPr id="463" name="Google Shape;463;p2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1</a:t>
            </a:r>
            <a:endParaRPr>
              <a:solidFill>
                <a:schemeClr val="dk2"/>
              </a:solidFill>
            </a:endParaRPr>
          </a:p>
        </p:txBody>
      </p:sp>
      <p:sp>
        <p:nvSpPr>
          <p:cNvPr id="465" name="Google Shape;465;p2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24"/>
          <p:cNvCxnSpPr>
            <a:stCxn id="46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42"/>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819" name="Google Shape;819;p42"/>
          <p:cNvPicPr preferRelativeResize="0"/>
          <p:nvPr/>
        </p:nvPicPr>
        <p:blipFill>
          <a:blip r:embed="rId3">
            <a:alphaModFix/>
          </a:blip>
          <a:stretch>
            <a:fillRect/>
          </a:stretch>
        </p:blipFill>
        <p:spPr>
          <a:xfrm>
            <a:off x="152400" y="815100"/>
            <a:ext cx="8839200" cy="40118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3"/>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Flights, delays and companies</a:t>
            </a:r>
            <a:endParaRPr/>
          </a:p>
        </p:txBody>
      </p:sp>
      <p:pic>
        <p:nvPicPr>
          <p:cNvPr id="825" name="Google Shape;825;p43"/>
          <p:cNvPicPr preferRelativeResize="0"/>
          <p:nvPr/>
        </p:nvPicPr>
        <p:blipFill>
          <a:blip r:embed="rId3">
            <a:alphaModFix/>
          </a:blip>
          <a:stretch>
            <a:fillRect/>
          </a:stretch>
        </p:blipFill>
        <p:spPr>
          <a:xfrm>
            <a:off x="152400" y="815100"/>
            <a:ext cx="8839200" cy="40860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4"/>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compared to on time</a:t>
            </a:r>
            <a:endParaRPr/>
          </a:p>
        </p:txBody>
      </p:sp>
      <p:pic>
        <p:nvPicPr>
          <p:cNvPr id="831" name="Google Shape;831;p44"/>
          <p:cNvPicPr preferRelativeResize="0"/>
          <p:nvPr/>
        </p:nvPicPr>
        <p:blipFill>
          <a:blip r:embed="rId3">
            <a:alphaModFix/>
          </a:blip>
          <a:stretch>
            <a:fillRect/>
          </a:stretch>
        </p:blipFill>
        <p:spPr>
          <a:xfrm>
            <a:off x="1601900" y="782475"/>
            <a:ext cx="5940192" cy="417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5"/>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compared to on time</a:t>
            </a:r>
            <a:endParaRPr/>
          </a:p>
        </p:txBody>
      </p:sp>
      <p:pic>
        <p:nvPicPr>
          <p:cNvPr id="837" name="Google Shape;837;p45"/>
          <p:cNvPicPr preferRelativeResize="0"/>
          <p:nvPr/>
        </p:nvPicPr>
        <p:blipFill>
          <a:blip r:embed="rId3">
            <a:alphaModFix/>
          </a:blip>
          <a:stretch>
            <a:fillRect/>
          </a:stretch>
        </p:blipFill>
        <p:spPr>
          <a:xfrm>
            <a:off x="1653200" y="728100"/>
            <a:ext cx="5837598" cy="4176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6"/>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compared to on time</a:t>
            </a:r>
            <a:endParaRPr/>
          </a:p>
        </p:txBody>
      </p:sp>
      <p:pic>
        <p:nvPicPr>
          <p:cNvPr id="843" name="Google Shape;843;p46"/>
          <p:cNvPicPr preferRelativeResize="0"/>
          <p:nvPr/>
        </p:nvPicPr>
        <p:blipFill>
          <a:blip r:embed="rId3">
            <a:alphaModFix/>
          </a:blip>
          <a:stretch>
            <a:fillRect/>
          </a:stretch>
        </p:blipFill>
        <p:spPr>
          <a:xfrm>
            <a:off x="217650" y="771600"/>
            <a:ext cx="4175999" cy="4175999"/>
          </a:xfrm>
          <a:prstGeom prst="rect">
            <a:avLst/>
          </a:prstGeom>
          <a:noFill/>
          <a:ln>
            <a:noFill/>
          </a:ln>
        </p:spPr>
      </p:pic>
      <p:pic>
        <p:nvPicPr>
          <p:cNvPr id="844" name="Google Shape;844;p46"/>
          <p:cNvPicPr preferRelativeResize="0"/>
          <p:nvPr/>
        </p:nvPicPr>
        <p:blipFill>
          <a:blip r:embed="rId4">
            <a:alphaModFix/>
          </a:blip>
          <a:stretch>
            <a:fillRect/>
          </a:stretch>
        </p:blipFill>
        <p:spPr>
          <a:xfrm>
            <a:off x="4763499" y="771600"/>
            <a:ext cx="4175999" cy="4175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7"/>
          <p:cNvSpPr txBox="1"/>
          <p:nvPr>
            <p:ph type="ctrTitle"/>
          </p:nvPr>
        </p:nvSpPr>
        <p:spPr>
          <a:xfrm>
            <a:off x="1938150" y="84900"/>
            <a:ext cx="526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on take-off vs landing</a:t>
            </a:r>
            <a:endParaRPr/>
          </a:p>
        </p:txBody>
      </p:sp>
      <p:pic>
        <p:nvPicPr>
          <p:cNvPr id="850" name="Google Shape;850;p47"/>
          <p:cNvPicPr preferRelativeResize="0"/>
          <p:nvPr/>
        </p:nvPicPr>
        <p:blipFill>
          <a:blip r:embed="rId3">
            <a:alphaModFix/>
          </a:blip>
          <a:stretch>
            <a:fillRect/>
          </a:stretch>
        </p:blipFill>
        <p:spPr>
          <a:xfrm>
            <a:off x="345474" y="847550"/>
            <a:ext cx="4403375" cy="2614800"/>
          </a:xfrm>
          <a:prstGeom prst="rect">
            <a:avLst/>
          </a:prstGeom>
          <a:noFill/>
          <a:ln>
            <a:noFill/>
          </a:ln>
        </p:spPr>
      </p:pic>
      <p:pic>
        <p:nvPicPr>
          <p:cNvPr id="851" name="Google Shape;851;p47"/>
          <p:cNvPicPr preferRelativeResize="0"/>
          <p:nvPr/>
        </p:nvPicPr>
        <p:blipFill>
          <a:blip r:embed="rId4">
            <a:alphaModFix/>
          </a:blip>
          <a:stretch>
            <a:fillRect/>
          </a:stretch>
        </p:blipFill>
        <p:spPr>
          <a:xfrm>
            <a:off x="4607650" y="2277050"/>
            <a:ext cx="4320300" cy="2565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8"/>
          <p:cNvSpPr txBox="1"/>
          <p:nvPr>
            <p:ph type="ctrTitle"/>
          </p:nvPr>
        </p:nvSpPr>
        <p:spPr>
          <a:xfrm>
            <a:off x="1220075" y="84900"/>
            <a:ext cx="6981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 between airport and delays</a:t>
            </a:r>
            <a:endParaRPr/>
          </a:p>
        </p:txBody>
      </p:sp>
      <p:pic>
        <p:nvPicPr>
          <p:cNvPr id="857" name="Google Shape;857;p48"/>
          <p:cNvPicPr preferRelativeResize="0"/>
          <p:nvPr/>
        </p:nvPicPr>
        <p:blipFill>
          <a:blip r:embed="rId3">
            <a:alphaModFix/>
          </a:blip>
          <a:stretch>
            <a:fillRect/>
          </a:stretch>
        </p:blipFill>
        <p:spPr>
          <a:xfrm>
            <a:off x="2124300" y="926175"/>
            <a:ext cx="4895400" cy="3291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49"/>
          <p:cNvSpPr txBox="1"/>
          <p:nvPr>
            <p:ph type="ctrTitle"/>
          </p:nvPr>
        </p:nvSpPr>
        <p:spPr>
          <a:xfrm>
            <a:off x="1220075" y="84900"/>
            <a:ext cx="6981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 between airport and delays</a:t>
            </a:r>
            <a:endParaRPr/>
          </a:p>
        </p:txBody>
      </p:sp>
      <p:pic>
        <p:nvPicPr>
          <p:cNvPr id="863" name="Google Shape;863;p49"/>
          <p:cNvPicPr preferRelativeResize="0"/>
          <p:nvPr/>
        </p:nvPicPr>
        <p:blipFill>
          <a:blip r:embed="rId3">
            <a:alphaModFix/>
          </a:blip>
          <a:stretch>
            <a:fillRect/>
          </a:stretch>
        </p:blipFill>
        <p:spPr>
          <a:xfrm>
            <a:off x="2124300" y="926175"/>
            <a:ext cx="4895400" cy="3291150"/>
          </a:xfrm>
          <a:prstGeom prst="rect">
            <a:avLst/>
          </a:prstGeom>
          <a:noFill/>
          <a:ln>
            <a:noFill/>
          </a:ln>
        </p:spPr>
      </p:pic>
      <p:pic>
        <p:nvPicPr>
          <p:cNvPr id="864" name="Google Shape;864;p49"/>
          <p:cNvPicPr preferRelativeResize="0"/>
          <p:nvPr/>
        </p:nvPicPr>
        <p:blipFill>
          <a:blip r:embed="rId4">
            <a:alphaModFix/>
          </a:blip>
          <a:stretch>
            <a:fillRect/>
          </a:stretch>
        </p:blipFill>
        <p:spPr>
          <a:xfrm>
            <a:off x="2032072" y="926175"/>
            <a:ext cx="5079850" cy="3386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0"/>
          <p:cNvSpPr txBox="1"/>
          <p:nvPr>
            <p:ph type="ctrTitle"/>
          </p:nvPr>
        </p:nvSpPr>
        <p:spPr>
          <a:xfrm>
            <a:off x="1220075" y="84900"/>
            <a:ext cx="6981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Relations between airport and delays</a:t>
            </a:r>
            <a:endParaRPr/>
          </a:p>
        </p:txBody>
      </p:sp>
      <p:pic>
        <p:nvPicPr>
          <p:cNvPr id="870" name="Google Shape;870;p50"/>
          <p:cNvPicPr preferRelativeResize="0"/>
          <p:nvPr/>
        </p:nvPicPr>
        <p:blipFill>
          <a:blip r:embed="rId3">
            <a:alphaModFix/>
          </a:blip>
          <a:stretch>
            <a:fillRect/>
          </a:stretch>
        </p:blipFill>
        <p:spPr>
          <a:xfrm>
            <a:off x="435450" y="706350"/>
            <a:ext cx="3966952" cy="4176001"/>
          </a:xfrm>
          <a:prstGeom prst="rect">
            <a:avLst/>
          </a:prstGeom>
          <a:noFill/>
          <a:ln>
            <a:noFill/>
          </a:ln>
        </p:spPr>
      </p:pic>
      <p:pic>
        <p:nvPicPr>
          <p:cNvPr id="871" name="Google Shape;871;p50"/>
          <p:cNvPicPr preferRelativeResize="0"/>
          <p:nvPr/>
        </p:nvPicPr>
        <p:blipFill>
          <a:blip r:embed="rId4">
            <a:alphaModFix/>
          </a:blip>
          <a:stretch>
            <a:fillRect/>
          </a:stretch>
        </p:blipFill>
        <p:spPr>
          <a:xfrm>
            <a:off x="4696152" y="706350"/>
            <a:ext cx="3937088" cy="4176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1"/>
          <p:cNvSpPr txBox="1"/>
          <p:nvPr>
            <p:ph type="ctrTitle"/>
          </p:nvPr>
        </p:nvSpPr>
        <p:spPr>
          <a:xfrm>
            <a:off x="2555701" y="2122225"/>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877" name="Google Shape;877;p51"/>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3</a:t>
            </a:r>
            <a:endParaRPr>
              <a:solidFill>
                <a:schemeClr val="dk2"/>
              </a:solidFill>
            </a:endParaRPr>
          </a:p>
        </p:txBody>
      </p:sp>
      <p:sp>
        <p:nvSpPr>
          <p:cNvPr id="878" name="Google Shape;878;p51"/>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51"/>
          <p:cNvCxnSpPr>
            <a:stCxn id="881"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5"/>
          <p:cNvSpPr txBox="1"/>
          <p:nvPr>
            <p:ph idx="1" type="body"/>
          </p:nvPr>
        </p:nvSpPr>
        <p:spPr>
          <a:xfrm>
            <a:off x="618825" y="1171750"/>
            <a:ext cx="3534300" cy="29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dataset that we have chosen is comprised of two separate datasets, showing flight informations in 2015 and 2019 respectively. Those contain information about delays, cancellations, dates, distances and the companies that operated those flights.</a:t>
            </a:r>
            <a:endParaRPr/>
          </a:p>
        </p:txBody>
      </p:sp>
      <p:sp>
        <p:nvSpPr>
          <p:cNvPr id="473" name="Google Shape;473;p25"/>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Dataset</a:t>
            </a:r>
            <a:endParaRPr/>
          </a:p>
        </p:txBody>
      </p:sp>
      <p:grpSp>
        <p:nvGrpSpPr>
          <p:cNvPr id="474" name="Google Shape;474;p25"/>
          <p:cNvGrpSpPr/>
          <p:nvPr/>
        </p:nvGrpSpPr>
        <p:grpSpPr>
          <a:xfrm>
            <a:off x="4834661" y="989482"/>
            <a:ext cx="2851442" cy="3213988"/>
            <a:chOff x="2501950" y="1507050"/>
            <a:chExt cx="2392350" cy="2696525"/>
          </a:xfrm>
        </p:grpSpPr>
        <p:sp>
          <p:nvSpPr>
            <p:cNvPr id="475" name="Google Shape;475;p25"/>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5"/>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5"/>
          <p:cNvGrpSpPr/>
          <p:nvPr/>
        </p:nvGrpSpPr>
        <p:grpSpPr>
          <a:xfrm>
            <a:off x="7686104" y="-476250"/>
            <a:ext cx="2291257" cy="2922300"/>
            <a:chOff x="4882900" y="-64350"/>
            <a:chExt cx="2493750" cy="2922300"/>
          </a:xfrm>
        </p:grpSpPr>
        <p:sp>
          <p:nvSpPr>
            <p:cNvPr id="495" name="Google Shape;495;p25"/>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5"/>
          <p:cNvGrpSpPr/>
          <p:nvPr/>
        </p:nvGrpSpPr>
        <p:grpSpPr>
          <a:xfrm>
            <a:off x="5599242" y="1368971"/>
            <a:ext cx="1541751" cy="2455003"/>
            <a:chOff x="2160750" y="237575"/>
            <a:chExt cx="3253325" cy="5180425"/>
          </a:xfrm>
        </p:grpSpPr>
        <p:sp>
          <p:nvSpPr>
            <p:cNvPr id="501" name="Google Shape;501;p25"/>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6"/>
          <p:cNvSpPr txBox="1"/>
          <p:nvPr>
            <p:ph idx="1" type="body"/>
          </p:nvPr>
        </p:nvSpPr>
        <p:spPr>
          <a:xfrm>
            <a:off x="618825" y="1171750"/>
            <a:ext cx="3534300" cy="23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dataset is structured on 32 columns and contains about 9 </a:t>
            </a:r>
            <a:r>
              <a:rPr lang="en"/>
              <a:t>million</a:t>
            </a:r>
            <a:r>
              <a:rPr lang="en"/>
              <a:t> rows of information. It is based only on US-based companies but contains national as well as international flights.</a:t>
            </a:r>
            <a:endParaRPr/>
          </a:p>
        </p:txBody>
      </p:sp>
      <p:sp>
        <p:nvSpPr>
          <p:cNvPr id="538" name="Google Shape;538;p2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Dataset</a:t>
            </a:r>
            <a:endParaRPr/>
          </a:p>
        </p:txBody>
      </p:sp>
      <p:grpSp>
        <p:nvGrpSpPr>
          <p:cNvPr id="539" name="Google Shape;539;p26"/>
          <p:cNvGrpSpPr/>
          <p:nvPr/>
        </p:nvGrpSpPr>
        <p:grpSpPr>
          <a:xfrm>
            <a:off x="4834661" y="989482"/>
            <a:ext cx="2851442" cy="3213988"/>
            <a:chOff x="2501950" y="1507050"/>
            <a:chExt cx="2392350" cy="2696525"/>
          </a:xfrm>
        </p:grpSpPr>
        <p:sp>
          <p:nvSpPr>
            <p:cNvPr id="540" name="Google Shape;540;p26"/>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26"/>
          <p:cNvGrpSpPr/>
          <p:nvPr/>
        </p:nvGrpSpPr>
        <p:grpSpPr>
          <a:xfrm>
            <a:off x="7686104" y="-476250"/>
            <a:ext cx="2291257" cy="2922300"/>
            <a:chOff x="4882900" y="-64350"/>
            <a:chExt cx="2493750" cy="2922300"/>
          </a:xfrm>
        </p:grpSpPr>
        <p:sp>
          <p:nvSpPr>
            <p:cNvPr id="560" name="Google Shape;560;p26"/>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26"/>
          <p:cNvGrpSpPr/>
          <p:nvPr/>
        </p:nvGrpSpPr>
        <p:grpSpPr>
          <a:xfrm>
            <a:off x="5599242" y="1368971"/>
            <a:ext cx="1541751" cy="2455003"/>
            <a:chOff x="2160750" y="237575"/>
            <a:chExt cx="3253325" cy="5180425"/>
          </a:xfrm>
        </p:grpSpPr>
        <p:sp>
          <p:nvSpPr>
            <p:cNvPr id="566" name="Google Shape;566;p26"/>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7"/>
          <p:cNvSpPr txBox="1"/>
          <p:nvPr>
            <p:ph type="ctrTitle"/>
          </p:nvPr>
        </p:nvSpPr>
        <p:spPr>
          <a:xfrm>
            <a:off x="1648551" y="2088850"/>
            <a:ext cx="4032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PowerBI Visualisations</a:t>
            </a:r>
            <a:endParaRPr/>
          </a:p>
        </p:txBody>
      </p:sp>
      <p:sp>
        <p:nvSpPr>
          <p:cNvPr id="603" name="Google Shape;603;p27"/>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2</a:t>
            </a:r>
            <a:endParaRPr>
              <a:solidFill>
                <a:schemeClr val="dk2"/>
              </a:solidFill>
            </a:endParaRPr>
          </a:p>
        </p:txBody>
      </p:sp>
      <p:sp>
        <p:nvSpPr>
          <p:cNvPr id="605" name="Google Shape;605;p27"/>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27"/>
          <p:cNvCxnSpPr>
            <a:stCxn id="60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8"/>
          <p:cNvSpPr txBox="1"/>
          <p:nvPr>
            <p:ph idx="1" type="body"/>
          </p:nvPr>
        </p:nvSpPr>
        <p:spPr>
          <a:xfrm>
            <a:off x="618825" y="1171750"/>
            <a:ext cx="3534300" cy="23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POWER BI visualisation we used a trimmed version of the 2015 dataset, removing columns which didn’t have enough data, or columns which had </a:t>
            </a:r>
            <a:r>
              <a:rPr lang="en"/>
              <a:t>erroneous</a:t>
            </a:r>
            <a:r>
              <a:rPr lang="en"/>
              <a:t> data (E.g. Airports using numbers instead of 3-letter abbreviations).</a:t>
            </a:r>
            <a:endParaRPr/>
          </a:p>
        </p:txBody>
      </p:sp>
      <p:sp>
        <p:nvSpPr>
          <p:cNvPr id="613" name="Google Shape;613;p28"/>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PowerBI</a:t>
            </a:r>
            <a:endParaRPr/>
          </a:p>
        </p:txBody>
      </p:sp>
      <p:grpSp>
        <p:nvGrpSpPr>
          <p:cNvPr id="614" name="Google Shape;614;p28"/>
          <p:cNvGrpSpPr/>
          <p:nvPr/>
        </p:nvGrpSpPr>
        <p:grpSpPr>
          <a:xfrm>
            <a:off x="4834661" y="989482"/>
            <a:ext cx="2851442" cy="3213988"/>
            <a:chOff x="2501950" y="1507050"/>
            <a:chExt cx="2392350" cy="2696525"/>
          </a:xfrm>
        </p:grpSpPr>
        <p:sp>
          <p:nvSpPr>
            <p:cNvPr id="615" name="Google Shape;615;p28"/>
            <p:cNvSpPr/>
            <p:nvPr/>
          </p:nvSpPr>
          <p:spPr>
            <a:xfrm>
              <a:off x="4032450" y="3778325"/>
              <a:ext cx="0" cy="25"/>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28"/>
          <p:cNvGrpSpPr/>
          <p:nvPr/>
        </p:nvGrpSpPr>
        <p:grpSpPr>
          <a:xfrm>
            <a:off x="7686104" y="-476250"/>
            <a:ext cx="2291257" cy="2922300"/>
            <a:chOff x="4882900" y="-64350"/>
            <a:chExt cx="2493750" cy="2922300"/>
          </a:xfrm>
        </p:grpSpPr>
        <p:sp>
          <p:nvSpPr>
            <p:cNvPr id="635" name="Google Shape;635;p2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8"/>
          <p:cNvGrpSpPr/>
          <p:nvPr/>
        </p:nvGrpSpPr>
        <p:grpSpPr>
          <a:xfrm>
            <a:off x="5599242" y="1368971"/>
            <a:ext cx="1541751" cy="2455003"/>
            <a:chOff x="2160750" y="237575"/>
            <a:chExt cx="3253325" cy="5180425"/>
          </a:xfrm>
        </p:grpSpPr>
        <p:sp>
          <p:nvSpPr>
            <p:cNvPr id="641" name="Google Shape;641;p28"/>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9"/>
          <p:cNvSpPr txBox="1"/>
          <p:nvPr>
            <p:ph type="ctrTitle"/>
          </p:nvPr>
        </p:nvSpPr>
        <p:spPr>
          <a:xfrm>
            <a:off x="2110125" y="3125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Delays Sheet</a:t>
            </a:r>
            <a:endParaRPr/>
          </a:p>
        </p:txBody>
      </p:sp>
      <p:pic>
        <p:nvPicPr>
          <p:cNvPr id="678" name="Google Shape;678;p29"/>
          <p:cNvPicPr preferRelativeResize="0"/>
          <p:nvPr/>
        </p:nvPicPr>
        <p:blipFill>
          <a:blip r:embed="rId3">
            <a:alphaModFix/>
          </a:blip>
          <a:stretch>
            <a:fillRect/>
          </a:stretch>
        </p:blipFill>
        <p:spPr>
          <a:xfrm>
            <a:off x="757475" y="532975"/>
            <a:ext cx="7781202" cy="438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0"/>
          <p:cNvSpPr txBox="1"/>
          <p:nvPr>
            <p:ph type="ctrTitle"/>
          </p:nvPr>
        </p:nvSpPr>
        <p:spPr>
          <a:xfrm>
            <a:off x="2110125" y="3125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Stats Sheet</a:t>
            </a:r>
            <a:endParaRPr/>
          </a:p>
        </p:txBody>
      </p:sp>
      <p:pic>
        <p:nvPicPr>
          <p:cNvPr id="684" name="Google Shape;684;p30"/>
          <p:cNvPicPr preferRelativeResize="0"/>
          <p:nvPr/>
        </p:nvPicPr>
        <p:blipFill>
          <a:blip r:embed="rId3">
            <a:alphaModFix/>
          </a:blip>
          <a:stretch>
            <a:fillRect/>
          </a:stretch>
        </p:blipFill>
        <p:spPr>
          <a:xfrm>
            <a:off x="1009650" y="609050"/>
            <a:ext cx="7525914" cy="42296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1"/>
          <p:cNvSpPr txBox="1"/>
          <p:nvPr>
            <p:ph type="ctrTitle"/>
          </p:nvPr>
        </p:nvSpPr>
        <p:spPr>
          <a:xfrm>
            <a:off x="2226800" y="41400"/>
            <a:ext cx="4576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Diverted / Cancelled Sheet</a:t>
            </a:r>
            <a:endParaRPr/>
          </a:p>
        </p:txBody>
      </p:sp>
      <p:pic>
        <p:nvPicPr>
          <p:cNvPr id="690" name="Google Shape;690;p31"/>
          <p:cNvPicPr preferRelativeResize="0"/>
          <p:nvPr/>
        </p:nvPicPr>
        <p:blipFill>
          <a:blip r:embed="rId3">
            <a:alphaModFix/>
          </a:blip>
          <a:stretch>
            <a:fillRect/>
          </a:stretch>
        </p:blipFill>
        <p:spPr>
          <a:xfrm>
            <a:off x="918375" y="619200"/>
            <a:ext cx="7540608" cy="421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